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67" r:id="rId5"/>
    <p:sldId id="268" r:id="rId6"/>
    <p:sldId id="26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4.1141245040201016E-2"/>
          <c:y val="2.2501511684868296E-2"/>
          <c:w val="0.91905730533683261"/>
          <c:h val="0.7862850073715536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Arkusz1!$A$2:$A$6</c:f>
              <c:numCache>
                <c:formatCode>General</c:formatCode>
                <c:ptCount val="5"/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21</c:v>
                </c:pt>
                <c:pt idx="1">
                  <c:v>10</c:v>
                </c:pt>
                <c:pt idx="2">
                  <c:v>16</c:v>
                </c:pt>
                <c:pt idx="3">
                  <c:v>24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Arkusz1!$A$2:$A$6</c:f>
              <c:numCache>
                <c:formatCode>General</c:formatCode>
                <c:ptCount val="5"/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  <c:pt idx="0">
                  <c:v>7</c:v>
                </c:pt>
                <c:pt idx="1">
                  <c:v>18</c:v>
                </c:pt>
                <c:pt idx="2">
                  <c:v>12</c:v>
                </c:pt>
                <c:pt idx="3">
                  <c:v>4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cat>
            <c:numRef>
              <c:f>Arkusz1!$A$2:$A$6</c:f>
              <c:numCache>
                <c:formatCode>General</c:formatCode>
                <c:ptCount val="5"/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</c:ser>
        <c:axId val="130481152"/>
        <c:axId val="100758272"/>
      </c:barChart>
      <c:catAx>
        <c:axId val="130481152"/>
        <c:scaling>
          <c:orientation val="minMax"/>
        </c:scaling>
        <c:axPos val="b"/>
        <c:numFmt formatCode="General" sourceLinked="1"/>
        <c:tickLblPos val="nextTo"/>
        <c:crossAx val="100758272"/>
        <c:crosses val="autoZero"/>
        <c:auto val="1"/>
        <c:lblAlgn val="ctr"/>
        <c:lblOffset val="100"/>
      </c:catAx>
      <c:valAx>
        <c:axId val="100758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30481152"/>
        <c:crosses val="autoZero"/>
        <c:crossBetween val="between"/>
        <c:majorUnit val="1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41385644502770502"/>
          <c:y val="0"/>
          <c:w val="0.17228710994459026"/>
          <c:h val="0.10812593645751081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>
        <c:manualLayout>
          <c:layoutTarget val="inner"/>
          <c:xMode val="edge"/>
          <c:yMode val="edge"/>
          <c:x val="2.0551667152717022E-2"/>
          <c:y val="0.19775334835635866"/>
          <c:w val="0.9477160493827157"/>
          <c:h val="0.70376110085930543"/>
        </c:manualLayout>
      </c:layout>
      <c:barChart>
        <c:barDir val="bar"/>
        <c:grouping val="clustered"/>
        <c:ser>
          <c:idx val="0"/>
          <c:order val="0"/>
          <c:tx>
            <c:strRef>
              <c:f>Arkusz1!$A$1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val>
            <c:numRef>
              <c:f>Arkusz1!$A$2</c:f>
              <c:numCache>
                <c:formatCode>General</c:formatCode>
                <c:ptCount val="1"/>
                <c:pt idx="0">
                  <c:v>170</c:v>
                </c:pt>
              </c:numCache>
            </c:numRef>
          </c:val>
        </c:ser>
        <c:ser>
          <c:idx val="1"/>
          <c:order val="1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val>
            <c:numRef>
              <c:f>Arkusz1!$B$2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</c:ser>
        <c:ser>
          <c:idx val="2"/>
          <c:order val="2"/>
          <c:tx>
            <c:strRef>
              <c:f>Arkusz1!$C$1</c:f>
              <c:strCache>
                <c:ptCount val="1"/>
                <c:pt idx="0">
                  <c:v>Kolumna3</c:v>
                </c:pt>
              </c:strCache>
            </c:strRef>
          </c:tx>
          <c:dLbls>
            <c:delete val="1"/>
          </c:dLbls>
          <c:val>
            <c:numRef>
              <c:f>Arkusz1!$C$2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3"/>
          <c:order val="3"/>
          <c:tx>
            <c:strRef>
              <c:f>Arkusz1!$D$1</c:f>
              <c:strCache>
                <c:ptCount val="1"/>
                <c:pt idx="0">
                  <c:v>Kolumna4</c:v>
                </c:pt>
              </c:strCache>
            </c:strRef>
          </c:tx>
          <c:dLbls>
            <c:delete val="1"/>
          </c:dLbls>
          <c:val>
            <c:numRef>
              <c:f>Arkusz1!$D$2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Val val="1"/>
        </c:dLbls>
        <c:gapWidth val="141"/>
        <c:axId val="100894976"/>
        <c:axId val="100896768"/>
      </c:barChart>
      <c:catAx>
        <c:axId val="100894976"/>
        <c:scaling>
          <c:orientation val="minMax"/>
        </c:scaling>
        <c:delete val="1"/>
        <c:axPos val="l"/>
        <c:numFmt formatCode="General" sourceLinked="1"/>
        <c:tickLblPos val="none"/>
        <c:crossAx val="100896768"/>
        <c:crosses val="autoZero"/>
        <c:auto val="1"/>
        <c:lblAlgn val="ctr"/>
        <c:lblOffset val="100"/>
        <c:tickLblSkip val="150"/>
      </c:catAx>
      <c:valAx>
        <c:axId val="100896768"/>
        <c:scaling>
          <c:orientation val="minMax"/>
          <c:max val="180"/>
        </c:scaling>
        <c:axPos val="b"/>
        <c:majorGridlines/>
        <c:numFmt formatCode="General" sourceLinked="1"/>
        <c:majorTickMark val="none"/>
        <c:tickLblPos val="nextTo"/>
        <c:crossAx val="100894976"/>
        <c:crosses val="autoZero"/>
        <c:crossBetween val="between"/>
        <c:majorUnit val="10"/>
      </c:valAx>
    </c:plotArea>
    <c:legend>
      <c:legendPos val="t"/>
      <c:legendEntry>
        <c:idx val="0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l-PL"/>
          </a:p>
        </c:txPr>
      </c:legendEntry>
      <c:layout>
        <c:manualLayout>
          <c:xMode val="edge"/>
          <c:yMode val="edge"/>
          <c:x val="0.15728662389423553"/>
          <c:y val="0"/>
          <c:w val="0.66227848255079302"/>
          <c:h val="0.15489283219008704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rawing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0.06796</cdr:x>
      <cdr:y>0.82138</cdr:y>
    </cdr:from>
    <cdr:to>
      <cdr:x>0.16495</cdr:x>
      <cdr:y>0.96533</cdr:y>
    </cdr:to>
    <cdr:pic>
      <cdr:nvPicPr>
        <cdr:cNvPr id="6" name="Obraz 5" descr="24_woda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04056" y="4104456"/>
          <a:ext cx="719329" cy="7193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0.24272</cdr:x>
      <cdr:y>0.82138</cdr:y>
    </cdr:from>
    <cdr:to>
      <cdr:x>0.3397</cdr:x>
      <cdr:y>0.96533</cdr:y>
    </cdr:to>
    <cdr:pic>
      <cdr:nvPicPr>
        <cdr:cNvPr id="7" name="Obraz 6" descr="24_smieci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800200" y="4104456"/>
          <a:ext cx="719329" cy="7193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0.43689</cdr:x>
      <cdr:y>0.82138</cdr:y>
    </cdr:from>
    <cdr:to>
      <cdr:x>0.53388</cdr:x>
      <cdr:y>0.96533</cdr:y>
    </cdr:to>
    <cdr:pic>
      <cdr:nvPicPr>
        <cdr:cNvPr id="8" name="Obraz 7" descr="24_plecak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3240360" y="4104456"/>
          <a:ext cx="719329" cy="7193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0.62136</cdr:x>
      <cdr:y>0.82138</cdr:y>
    </cdr:from>
    <cdr:to>
      <cdr:x>0.71835</cdr:x>
      <cdr:y>0.96533</cdr:y>
    </cdr:to>
    <cdr:pic>
      <cdr:nvPicPr>
        <cdr:cNvPr id="9" name="Obraz 8" descr="24_dzwiek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4608512" y="4104456"/>
          <a:ext cx="719329" cy="7193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0.80583</cdr:x>
      <cdr:y>0.82138</cdr:y>
    </cdr:from>
    <cdr:to>
      <cdr:x>0.90281</cdr:x>
      <cdr:y>0.96533</cdr:y>
    </cdr:to>
    <cdr:pic>
      <cdr:nvPicPr>
        <cdr:cNvPr id="10" name="Obraz 9" descr="24_swiatlo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5976664" y="4104456"/>
          <a:ext cx="719329" cy="71932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</cdr:x>
      <cdr:y>0.01399</cdr:y>
    </cdr:from>
    <cdr:to>
      <cdr:x>0.2974</cdr:x>
      <cdr:y>0.15379</cdr:y>
    </cdr:to>
    <cdr:pic>
      <cdr:nvPicPr>
        <cdr:cNvPr id="6" name="Obraz 5" descr="24_sliwka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728192" y="72008"/>
          <a:ext cx="719329" cy="7193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0.36749</cdr:x>
      <cdr:y>0.01399</cdr:y>
    </cdr:from>
    <cdr:to>
      <cdr:x>0.4549</cdr:x>
      <cdr:y>0.15379</cdr:y>
    </cdr:to>
    <cdr:pic>
      <cdr:nvPicPr>
        <cdr:cNvPr id="7" name="Obraz 6" descr="24_gruszka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024336" y="72008"/>
          <a:ext cx="719329" cy="7193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0.53374</cdr:x>
      <cdr:y>0.01399</cdr:y>
    </cdr:from>
    <cdr:to>
      <cdr:x>0.62115</cdr:x>
      <cdr:y>0.15379</cdr:y>
    </cdr:to>
    <cdr:pic>
      <cdr:nvPicPr>
        <cdr:cNvPr id="8" name="Obraz 7" descr="24_banan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4392488" y="72008"/>
          <a:ext cx="719329" cy="7193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0.69124</cdr:x>
      <cdr:y>0.01399</cdr:y>
    </cdr:from>
    <cdr:to>
      <cdr:x>0.77865</cdr:x>
      <cdr:y>0.15379</cdr:y>
    </cdr:to>
    <cdr:pic>
      <cdr:nvPicPr>
        <cdr:cNvPr id="9" name="Obraz 8" descr="24 jablko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5688632" y="72008"/>
          <a:ext cx="719329" cy="71932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772816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sz="4400" b="1" dirty="0" smtClean="0">
                <a:latin typeface="+mj-lt"/>
                <a:ea typeface="+mj-ea"/>
                <a:cs typeface="+mj-cs"/>
              </a:rPr>
              <a:t>Zbieramy dane,</a:t>
            </a:r>
          </a:p>
          <a:p>
            <a:pPr algn="ctr">
              <a:spcBef>
                <a:spcPct val="0"/>
              </a:spcBef>
            </a:pPr>
            <a:r>
              <a:rPr lang="pl-PL" sz="4400" b="1" smtClean="0">
                <a:latin typeface="+mj-lt"/>
                <a:ea typeface="+mj-ea"/>
                <a:cs typeface="+mj-cs"/>
              </a:rPr>
              <a:t>czyli </a:t>
            </a:r>
            <a:r>
              <a:rPr lang="pl-PL" sz="4400" b="1" dirty="0" smtClean="0">
                <a:latin typeface="+mj-lt"/>
                <a:ea typeface="+mj-ea"/>
                <a:cs typeface="+mj-cs"/>
              </a:rPr>
              <a:t>o tym  jak się tworzy wykresy słupkowe</a:t>
            </a:r>
            <a:endParaRPr lang="pl-PL" sz="4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Obraz 3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692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78098"/>
          </a:xfrm>
        </p:spPr>
        <p:txBody>
          <a:bodyPr>
            <a:normAutofit/>
          </a:bodyPr>
          <a:lstStyle/>
          <a:p>
            <a:r>
              <a:rPr lang="pl-PL" sz="2800" b="1" dirty="0"/>
              <a:t>Owoce preferowane przez uczniów klas IV-VI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8587757"/>
              </p:ext>
            </p:extLst>
          </p:nvPr>
        </p:nvGraphicFramePr>
        <p:xfrm>
          <a:off x="683568" y="1628800"/>
          <a:ext cx="7797552" cy="4875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504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15616" y="1397000"/>
          <a:ext cx="6984776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765"/>
                <a:gridCol w="5060011"/>
              </a:tblGrid>
              <a:tr h="40482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Czy oszczędzasz wodę</a:t>
                      </a:r>
                    </a:p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i kiedy myjesz zęby, </a:t>
                      </a:r>
                    </a:p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zawsze nalewasz wodę </a:t>
                      </a:r>
                    </a:p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do kubka  i zakręcasz kran?</a:t>
                      </a:r>
                    </a:p>
                    <a:p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Obraz 4" descr="24_wo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996952"/>
            <a:ext cx="719329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15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115616" y="1397000"/>
          <a:ext cx="6984776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765"/>
                <a:gridCol w="5060011"/>
              </a:tblGrid>
              <a:tr h="40482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Czy segregujesz śmieci, </a:t>
                      </a:r>
                    </a:p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aby można było je </a:t>
                      </a:r>
                    </a:p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powtórnie wykorzystać </a:t>
                      </a:r>
                    </a:p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do produkcji   innych towarów?</a:t>
                      </a:r>
                    </a:p>
                    <a:p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az 3" descr="24_smiec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996952"/>
            <a:ext cx="719329" cy="7193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115616" y="1397000"/>
          <a:ext cx="6984776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765"/>
                <a:gridCol w="5060011"/>
              </a:tblGrid>
              <a:tr h="40482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Czy zakupy pakujesz do plecaka lub torby wielokrotnego użytku?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az 3" descr="24_plec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996952"/>
            <a:ext cx="719329" cy="7193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115616" y="1397000"/>
          <a:ext cx="6984776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765"/>
                <a:gridCol w="5060011"/>
              </a:tblGrid>
              <a:tr h="40482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Czy słuchasz muzyki tak,</a:t>
                      </a:r>
                    </a:p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aby nie zakłócać ciszy </a:t>
                      </a:r>
                    </a:p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i spokoju innym?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az 3" descr="24_dzwie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996952"/>
            <a:ext cx="719329" cy="7193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115616" y="1397000"/>
          <a:ext cx="6984776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765"/>
                <a:gridCol w="5060011"/>
              </a:tblGrid>
              <a:tr h="40482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Czy  zawsze gasisz światło,</a:t>
                      </a:r>
                      <a:br>
                        <a:rPr lang="pl-PL" sz="3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3200" dirty="0" smtClean="0">
                          <a:solidFill>
                            <a:schemeClr val="tx1"/>
                          </a:solidFill>
                        </a:rPr>
                        <a:t>gdy opuszczasz na dłużej pomieszczenie?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az 3" descr="24_swiatl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996952"/>
            <a:ext cx="719329" cy="7193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3661907"/>
              </p:ext>
            </p:extLst>
          </p:nvPr>
        </p:nvGraphicFramePr>
        <p:xfrm>
          <a:off x="539553" y="1431225"/>
          <a:ext cx="8225051" cy="3384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3"/>
                <a:gridCol w="576064"/>
                <a:gridCol w="664210"/>
                <a:gridCol w="576064"/>
                <a:gridCol w="631934"/>
                <a:gridCol w="648072"/>
                <a:gridCol w="648072"/>
                <a:gridCol w="648072"/>
                <a:gridCol w="648072"/>
                <a:gridCol w="658854"/>
                <a:gridCol w="509414"/>
              </a:tblGrid>
              <a:tr h="111330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002060"/>
                          </a:solidFill>
                          <a:effectLst/>
                        </a:rPr>
                        <a:t>Pytanie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       </a:t>
                      </a:r>
                      <a:endParaRPr lang="pl-PL" sz="1100" dirty="0">
                        <a:effectLst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2848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rgbClr val="002060"/>
                          </a:solidFill>
                          <a:effectLst/>
                        </a:rPr>
                        <a:t>odpowiedź TAK/NIE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105218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liczba </a:t>
                      </a:r>
                      <a:r>
                        <a:rPr lang="pl-PL" sz="2000" b="1" dirty="0">
                          <a:solidFill>
                            <a:srgbClr val="002060"/>
                          </a:solidFill>
                          <a:effectLst/>
                        </a:rPr>
                        <a:t>odpowiedzi</a:t>
                      </a:r>
                      <a:endParaRPr lang="pl-PL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1" name="Obraz 10" descr="24_wo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628800"/>
            <a:ext cx="719329" cy="719329"/>
          </a:xfrm>
          <a:prstGeom prst="rect">
            <a:avLst/>
          </a:prstGeom>
        </p:spPr>
      </p:pic>
      <p:pic>
        <p:nvPicPr>
          <p:cNvPr id="14" name="Obraz 13" descr="24_smiec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628800"/>
            <a:ext cx="719329" cy="719329"/>
          </a:xfrm>
          <a:prstGeom prst="rect">
            <a:avLst/>
          </a:prstGeom>
        </p:spPr>
      </p:pic>
      <p:pic>
        <p:nvPicPr>
          <p:cNvPr id="15" name="Obraz 14" descr="24_pleca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628800"/>
            <a:ext cx="719329" cy="719329"/>
          </a:xfrm>
          <a:prstGeom prst="rect">
            <a:avLst/>
          </a:prstGeom>
        </p:spPr>
      </p:pic>
      <p:pic>
        <p:nvPicPr>
          <p:cNvPr id="16" name="Obraz 15" descr="24_dzwie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1628800"/>
            <a:ext cx="719329" cy="719329"/>
          </a:xfrm>
          <a:prstGeom prst="rect">
            <a:avLst/>
          </a:prstGeom>
        </p:spPr>
      </p:pic>
      <p:pic>
        <p:nvPicPr>
          <p:cNvPr id="17" name="Obraz 16" descr="24_swiatl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84368" y="1628800"/>
            <a:ext cx="719329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640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Jak uczniowie klasy V </a:t>
            </a:r>
            <a:r>
              <a:rPr lang="pl-PL" sz="3600" b="1" dirty="0"/>
              <a:t>dbają o środowisko?</a:t>
            </a:r>
            <a:br>
              <a:rPr lang="pl-PL" sz="3600" b="1" dirty="0"/>
            </a:b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8758464"/>
              </p:ext>
            </p:extLst>
          </p:nvPr>
        </p:nvGraphicFramePr>
        <p:xfrm>
          <a:off x="827584" y="1556792"/>
          <a:ext cx="7416824" cy="499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812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739883813"/>
              </p:ext>
            </p:extLst>
          </p:nvPr>
        </p:nvGraphicFramePr>
        <p:xfrm>
          <a:off x="611560" y="1557338"/>
          <a:ext cx="8136903" cy="3059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755"/>
                <a:gridCol w="1549787"/>
                <a:gridCol w="1549787"/>
                <a:gridCol w="1549787"/>
                <a:gridCol w="1549787"/>
              </a:tblGrid>
              <a:tr h="1223590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4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rgbClr val="002060"/>
                          </a:solidFill>
                          <a:effectLst/>
                        </a:rPr>
                        <a:t>nazwa </a:t>
                      </a:r>
                      <a:r>
                        <a:rPr lang="pl-PL" sz="2400" b="1" dirty="0">
                          <a:solidFill>
                            <a:srgbClr val="002060"/>
                          </a:solidFill>
                          <a:effectLst/>
                        </a:rPr>
                        <a:t>owocu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6204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</a:t>
                      </a:r>
                      <a:r>
                        <a:rPr lang="pl-PL" sz="24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wyborów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Obraz 6" descr="24_sliw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8575" y="1844824"/>
            <a:ext cx="719329" cy="719329"/>
          </a:xfrm>
          <a:prstGeom prst="rect">
            <a:avLst/>
          </a:prstGeom>
        </p:spPr>
      </p:pic>
      <p:pic>
        <p:nvPicPr>
          <p:cNvPr id="8" name="Obraz 7" descr="24_grusz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743" y="1844824"/>
            <a:ext cx="719329" cy="719329"/>
          </a:xfrm>
          <a:prstGeom prst="rect">
            <a:avLst/>
          </a:prstGeom>
        </p:spPr>
      </p:pic>
      <p:pic>
        <p:nvPicPr>
          <p:cNvPr id="9" name="Obraz 8" descr="24_ban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919" y="1844824"/>
            <a:ext cx="719329" cy="719329"/>
          </a:xfrm>
          <a:prstGeom prst="rect">
            <a:avLst/>
          </a:prstGeom>
        </p:spPr>
      </p:pic>
      <p:pic>
        <p:nvPicPr>
          <p:cNvPr id="10" name="Obraz 9" descr="24 jablk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7087" y="1844824"/>
            <a:ext cx="719329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1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86</Words>
  <Application>Microsoft Office PowerPoint</Application>
  <PresentationFormat>Pokaz na ekranie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 Jak uczniowie klasy V dbają o środowisko? </vt:lpstr>
      <vt:lpstr>Slajd 9</vt:lpstr>
      <vt:lpstr>Owoce preferowane przez uczniów klas IV-VI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Gosia</dc:creator>
  <cp:lastModifiedBy>Ryszard Strzelczyk</cp:lastModifiedBy>
  <cp:revision>38</cp:revision>
  <dcterms:created xsi:type="dcterms:W3CDTF">2013-10-07T15:19:44Z</dcterms:created>
  <dcterms:modified xsi:type="dcterms:W3CDTF">2013-10-21T08:10:05Z</dcterms:modified>
</cp:coreProperties>
</file>